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FCE02C-6EC6-4E09-BC2C-9FDED4DE236E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326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723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314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839645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52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018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800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3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1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2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4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5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9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4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343" y="1970472"/>
            <a:ext cx="10119937" cy="159601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6600" dirty="0" smtClean="0">
                <a:solidFill>
                  <a:schemeClr val="tx1"/>
                </a:solidFill>
                <a:cs typeface="B Titr" panose="00000700000000000000" pitchFamily="2" charset="-78"/>
              </a:rPr>
              <a:t>پروپوزال رفع نیاز فناورانه </a:t>
            </a:r>
            <a:endParaRPr lang="fa-IR" sz="3600" dirty="0">
              <a:solidFill>
                <a:schemeClr val="accent5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545" y="5403282"/>
            <a:ext cx="2134137" cy="457201"/>
          </a:xfrm>
        </p:spPr>
        <p:txBody>
          <a:bodyPr>
            <a:normAutofit/>
          </a:bodyPr>
          <a:lstStyle/>
          <a:p>
            <a:pPr algn="ctr"/>
            <a:r>
              <a:rPr lang="fa-IR" sz="2000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آذرماه </a:t>
            </a:r>
            <a:r>
              <a:rPr lang="fa-IR" sz="2000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1401</a:t>
            </a:r>
            <a:endParaRPr lang="fa-IR" sz="2000" b="1" dirty="0">
              <a:solidFill>
                <a:srgbClr val="00B050"/>
              </a:solidFill>
              <a:cs typeface="B Zar" panose="00000400000000000000" pitchFamily="2" charset="-78"/>
            </a:endParaRPr>
          </a:p>
        </p:txBody>
      </p:sp>
      <p:pic>
        <p:nvPicPr>
          <p:cNvPr id="6" name="Picture 5" descr="C:\Users\lenovo\Dropbox\PC\Desktop\156242117315605802511067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3" y="436932"/>
            <a:ext cx="1383942" cy="115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603" y="436932"/>
            <a:ext cx="1421677" cy="113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9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214" y="399246"/>
            <a:ext cx="11050073" cy="467228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هزینه های تقریبی اجرای طرح </a:t>
            </a:r>
            <a:r>
              <a:rPr lang="fa-IR" sz="3200" dirty="0" smtClean="0">
                <a:cs typeface="B Titr" panose="00000700000000000000" pitchFamily="2" charset="-78"/>
              </a:rPr>
              <a:t>با </a:t>
            </a:r>
            <a:r>
              <a:rPr lang="fa-IR" sz="3200" dirty="0" smtClean="0">
                <a:cs typeface="B Titr" panose="00000700000000000000" pitchFamily="2" charset="-78"/>
              </a:rPr>
              <a:t>ذکر جزئیات</a:t>
            </a: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303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399246"/>
            <a:ext cx="10274120" cy="467228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برنامه عملیاتی طرح</a:t>
            </a: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88023"/>
              </p:ext>
            </p:extLst>
          </p:nvPr>
        </p:nvGraphicFramePr>
        <p:xfrm>
          <a:off x="879849" y="1764539"/>
          <a:ext cx="9655070" cy="27330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95459">
                  <a:extLst>
                    <a:ext uri="{9D8B030D-6E8A-4147-A177-3AD203B41FA5}">
                      <a16:colId xmlns:a16="http://schemas.microsoft.com/office/drawing/2014/main" val="3396333379"/>
                    </a:ext>
                  </a:extLst>
                </a:gridCol>
                <a:gridCol w="2112135">
                  <a:extLst>
                    <a:ext uri="{9D8B030D-6E8A-4147-A177-3AD203B41FA5}">
                      <a16:colId xmlns:a16="http://schemas.microsoft.com/office/drawing/2014/main" val="2474009825"/>
                    </a:ext>
                  </a:extLst>
                </a:gridCol>
                <a:gridCol w="4906851">
                  <a:extLst>
                    <a:ext uri="{9D8B030D-6E8A-4147-A177-3AD203B41FA5}">
                      <a16:colId xmlns:a16="http://schemas.microsoft.com/office/drawing/2014/main" val="3953504751"/>
                    </a:ext>
                  </a:extLst>
                </a:gridCol>
                <a:gridCol w="1940625">
                  <a:extLst>
                    <a:ext uri="{9D8B030D-6E8A-4147-A177-3AD203B41FA5}">
                      <a16:colId xmlns:a16="http://schemas.microsoft.com/office/drawing/2014/main" val="656215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Zar" panose="00000400000000000000" pitchFamily="2" charset="-78"/>
                        </a:rPr>
                        <a:t>گام</a:t>
                      </a:r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Zar" panose="00000400000000000000" pitchFamily="2" charset="-78"/>
                        </a:rPr>
                        <a:t>عنوان</a:t>
                      </a:r>
                      <a:r>
                        <a:rPr lang="fa-IR" sz="1600" b="1" baseline="0" dirty="0" smtClean="0">
                          <a:cs typeface="B Zar" panose="00000400000000000000" pitchFamily="2" charset="-78"/>
                        </a:rPr>
                        <a:t> برنامه</a:t>
                      </a:r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Zar" panose="00000400000000000000" pitchFamily="2" charset="-78"/>
                        </a:rPr>
                        <a:t>شرح برنامه</a:t>
                      </a:r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cs typeface="B Zar" panose="00000400000000000000" pitchFamily="2" charset="-78"/>
                        </a:rPr>
                        <a:t>زمانبندی پیشنهادی</a:t>
                      </a:r>
                    </a:p>
                    <a:p>
                      <a:pPr algn="ctr" rtl="1"/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95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Zar" panose="00000400000000000000" pitchFamily="2" charset="-78"/>
                        </a:rPr>
                        <a:t>1</a:t>
                      </a:r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777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Zar" panose="00000400000000000000" pitchFamily="2" charset="-78"/>
                        </a:rPr>
                        <a:t>2</a:t>
                      </a:r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946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Zar" panose="00000400000000000000" pitchFamily="2" charset="-78"/>
                        </a:rPr>
                        <a:t>3</a:t>
                      </a:r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77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Zar" panose="00000400000000000000" pitchFamily="2" charset="-78"/>
                        </a:rPr>
                        <a:t>4</a:t>
                      </a:r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26869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Zar" panose="00000400000000000000" pitchFamily="2" charset="-78"/>
                        </a:rPr>
                        <a:t>5</a:t>
                      </a:r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90972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Zar" panose="00000400000000000000" pitchFamily="2" charset="-78"/>
                        </a:rPr>
                        <a:t>6</a:t>
                      </a:r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23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13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945778" y="580055"/>
            <a:ext cx="10274120" cy="49192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3200" dirty="0" smtClean="0">
                <a:cs typeface="B Titr" panose="00000700000000000000" pitchFamily="2" charset="-78"/>
              </a:rPr>
              <a:t>عنوان نیاز فناورانه:</a:t>
            </a:r>
          </a:p>
          <a:p>
            <a:pPr algn="r"/>
            <a:endParaRPr lang="fa-IR" sz="3200" dirty="0">
              <a:cs typeface="B Titr" panose="00000700000000000000" pitchFamily="2" charset="-78"/>
            </a:endParaRPr>
          </a:p>
          <a:p>
            <a:pPr algn="r"/>
            <a:endParaRPr lang="fa-IR" sz="3200" dirty="0" smtClean="0">
              <a:cs typeface="B Titr" panose="00000700000000000000" pitchFamily="2" charset="-78"/>
            </a:endParaRPr>
          </a:p>
          <a:p>
            <a:pPr algn="r"/>
            <a:endParaRPr lang="fa-IR" sz="3200" dirty="0">
              <a:cs typeface="B Titr" panose="00000700000000000000" pitchFamily="2" charset="-78"/>
            </a:endParaRPr>
          </a:p>
          <a:p>
            <a:pPr algn="r"/>
            <a:r>
              <a:rPr lang="fa-IR" sz="3200" dirty="0">
                <a:cs typeface="B Titr" panose="00000700000000000000" pitchFamily="2" charset="-78"/>
              </a:rPr>
              <a:t>سازمان/شرکت متقاضی نیاز فناوری:</a:t>
            </a:r>
          </a:p>
          <a:p>
            <a:pPr algn="r"/>
            <a:r>
              <a:rPr lang="fa-IR" sz="3200" dirty="0">
                <a:cs typeface="B Titr" panose="00000700000000000000" pitchFamily="2" charset="-78"/>
              </a:rPr>
              <a:t>نام </a:t>
            </a:r>
            <a:r>
              <a:rPr lang="fa-IR" sz="3200" dirty="0" smtClean="0">
                <a:cs typeface="B Titr" panose="00000700000000000000" pitchFamily="2" charset="-78"/>
              </a:rPr>
              <a:t>شرکت/هسته </a:t>
            </a:r>
            <a:r>
              <a:rPr lang="fa-IR" sz="3200" dirty="0">
                <a:cs typeface="B Titr" panose="00000700000000000000" pitchFamily="2" charset="-78"/>
              </a:rPr>
              <a:t>فناور</a:t>
            </a:r>
            <a:r>
              <a:rPr lang="fa-IR" sz="3200" dirty="0" smtClean="0">
                <a:cs typeface="B Titr" panose="00000700000000000000" pitchFamily="2" charset="-78"/>
              </a:rPr>
              <a:t>:</a:t>
            </a:r>
          </a:p>
          <a:p>
            <a:pPr algn="r"/>
            <a:r>
              <a:rPr lang="fa-IR" sz="3200" dirty="0">
                <a:cs typeface="B Titr" panose="00000700000000000000" pitchFamily="2" charset="-78"/>
              </a:rPr>
              <a:t>تلفن تماس:</a:t>
            </a:r>
          </a:p>
          <a:p>
            <a:pPr algn="r"/>
            <a:r>
              <a:rPr lang="fa-IR" sz="3200" dirty="0">
                <a:cs typeface="B Titr" panose="00000700000000000000" pitchFamily="2" charset="-78"/>
              </a:rPr>
              <a:t>آدرس ایمیل:</a:t>
            </a:r>
          </a:p>
          <a:p>
            <a:pPr algn="r"/>
            <a:r>
              <a:rPr lang="fa-IR" sz="3200" dirty="0" smtClean="0">
                <a:cs typeface="B Titr" panose="00000700000000000000" pitchFamily="2" charset="-78"/>
              </a:rPr>
              <a:t>تاریخ </a:t>
            </a:r>
            <a:r>
              <a:rPr lang="fa-IR" sz="3200" dirty="0">
                <a:cs typeface="B Titr" panose="00000700000000000000" pitchFamily="2" charset="-78"/>
              </a:rPr>
              <a:t>تهیه: </a:t>
            </a:r>
          </a:p>
          <a:p>
            <a:pPr algn="r"/>
            <a:endParaRPr lang="fa-IR" sz="3200" dirty="0" smtClean="0">
              <a:cs typeface="B Titr" panose="00000700000000000000" pitchFamily="2" charset="-78"/>
            </a:endParaRPr>
          </a:p>
          <a:p>
            <a:endParaRPr lang="fa-IR" sz="3200" dirty="0" smtClean="0">
              <a:cs typeface="B Titr" panose="00000700000000000000" pitchFamily="2" charset="-78"/>
            </a:endParaRPr>
          </a:p>
          <a:p>
            <a:endParaRPr lang="fa-IR" sz="3200" dirty="0" smtClean="0">
              <a:cs typeface="B Titr" panose="00000700000000000000" pitchFamily="2" charset="-78"/>
            </a:endParaRPr>
          </a:p>
          <a:p>
            <a:endParaRPr lang="fa-IR" sz="3200" dirty="0" smtClean="0">
              <a:cs typeface="B Titr" panose="00000700000000000000" pitchFamily="2" charset="-78"/>
            </a:endParaRPr>
          </a:p>
          <a:p>
            <a:pPr algn="r"/>
            <a:endParaRPr lang="fa-IR" sz="3200" dirty="0" smtClean="0">
              <a:cs typeface="B Titr" panose="000007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785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399246"/>
            <a:ext cx="10274120" cy="467228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معرفی تیم و شرح رزومه </a:t>
            </a:r>
            <a:r>
              <a:rPr lang="fa-IR" sz="3200" dirty="0">
                <a:cs typeface="B Titr" panose="00000700000000000000" pitchFamily="2" charset="-78"/>
              </a:rPr>
              <a:t>مختصرنام شرکت/هسته فناور:</a:t>
            </a:r>
          </a:p>
          <a:p>
            <a:endParaRPr lang="fa-IR" sz="3200" dirty="0" smtClean="0">
              <a:cs typeface="B Titr" panose="00000700000000000000" pitchFamily="2" charset="-78"/>
            </a:endParaRPr>
          </a:p>
          <a:p>
            <a:endParaRPr lang="fa-IR" sz="3200" dirty="0" smtClean="0">
              <a:cs typeface="B Titr" panose="000007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3528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399246"/>
            <a:ext cx="10274120" cy="467228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مبانی علمی و فنی طرح</a:t>
            </a:r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927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399246"/>
            <a:ext cx="10274120" cy="4672288"/>
          </a:xfrm>
        </p:spPr>
        <p:txBody>
          <a:bodyPr>
            <a:normAutofit/>
          </a:bodyPr>
          <a:lstStyle/>
          <a:p>
            <a:r>
              <a:rPr lang="ar-SA" sz="3200" dirty="0" smtClean="0">
                <a:cs typeface="B Titr" panose="00000700000000000000" pitchFamily="2" charset="-78"/>
              </a:rPr>
              <a:t>آیا </a:t>
            </a:r>
            <a:r>
              <a:rPr lang="ar-SA" sz="3200" dirty="0">
                <a:cs typeface="B Titr" panose="00000700000000000000" pitchFamily="2" charset="-78"/>
              </a:rPr>
              <a:t>تاکنون نمونه اولیه‌ یا آزمایشگاهی از طرح خود </a:t>
            </a:r>
            <a:r>
              <a:rPr lang="ar-SA" sz="3200" dirty="0" smtClean="0">
                <a:cs typeface="B Titr" panose="00000700000000000000" pitchFamily="2" charset="-78"/>
              </a:rPr>
              <a:t>ساخته‌اید</a:t>
            </a:r>
            <a:r>
              <a:rPr lang="fa-IR" sz="3200" dirty="0" smtClean="0">
                <a:cs typeface="B Titr" panose="00000700000000000000" pitchFamily="2" charset="-78"/>
              </a:rPr>
              <a:t>؟</a:t>
            </a:r>
          </a:p>
          <a:p>
            <a:r>
              <a:rPr lang="fa-IR" sz="2400" dirty="0" smtClean="0">
                <a:cs typeface="B Zar" panose="00000400000000000000" pitchFamily="2" charset="-78"/>
              </a:rPr>
              <a:t>(در صورت تائید لطفا تصاویر و فیلم و مستندات مربوطه را بارگزاری نمایید.)</a:t>
            </a:r>
            <a:endParaRPr lang="fa-IR" sz="24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776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820" y="399246"/>
            <a:ext cx="11062952" cy="4672288"/>
          </a:xfrm>
        </p:spPr>
        <p:txBody>
          <a:bodyPr>
            <a:normAutofit/>
          </a:bodyPr>
          <a:lstStyle/>
          <a:p>
            <a:r>
              <a:rPr lang="ar-SA" sz="3200" dirty="0" smtClean="0">
                <a:cs typeface="B Titr" panose="00000700000000000000" pitchFamily="2" charset="-78"/>
              </a:rPr>
              <a:t>آزمایش‌های </a:t>
            </a:r>
            <a:r>
              <a:rPr lang="ar-SA" sz="3200" dirty="0">
                <a:cs typeface="B Titr" panose="00000700000000000000" pitchFamily="2" charset="-78"/>
              </a:rPr>
              <a:t>عملکردی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</a:p>
          <a:p>
            <a:r>
              <a:rPr lang="ar-SA" sz="2000" dirty="0">
                <a:cs typeface="B Zar" panose="00000400000000000000" pitchFamily="2" charset="-78"/>
              </a:rPr>
              <a:t>اگر بر روی نمونه اولیه یا </a:t>
            </a:r>
            <a:r>
              <a:rPr lang="fa-IR" sz="2000" dirty="0" smtClean="0">
                <a:cs typeface="B Zar" panose="00000400000000000000" pitchFamily="2" charset="-78"/>
              </a:rPr>
              <a:t>نمونه </a:t>
            </a:r>
            <a:r>
              <a:rPr lang="ar-SA" sz="2000" dirty="0" smtClean="0">
                <a:cs typeface="B Zar" panose="00000400000000000000" pitchFamily="2" charset="-78"/>
              </a:rPr>
              <a:t>آزمایشگاهی </a:t>
            </a:r>
            <a:r>
              <a:rPr lang="ar-SA" sz="2000" dirty="0">
                <a:cs typeface="B Zar" panose="00000400000000000000" pitchFamily="2" charset="-78"/>
              </a:rPr>
              <a:t>خود آزمون‌های استانداردی در جهت بررسی عملکرد </a:t>
            </a:r>
            <a:r>
              <a:rPr lang="fa-IR" sz="2000" dirty="0">
                <a:cs typeface="B Zar" panose="00000400000000000000" pitchFamily="2" charset="-78"/>
              </a:rPr>
              <a:t>ا</a:t>
            </a:r>
            <a:r>
              <a:rPr lang="ar-SA" sz="2000" dirty="0" smtClean="0">
                <a:cs typeface="B Zar" panose="00000400000000000000" pitchFamily="2" charset="-78"/>
              </a:rPr>
              <a:t>نجام </a:t>
            </a:r>
            <a:r>
              <a:rPr lang="ar-SA" sz="2000" dirty="0">
                <a:cs typeface="B Zar" panose="00000400000000000000" pitchFamily="2" charset="-78"/>
              </a:rPr>
              <a:t>داده‌اید، </a:t>
            </a:r>
            <a:r>
              <a:rPr lang="fa-IR" sz="2000" dirty="0">
                <a:cs typeface="B Zar" panose="00000400000000000000" pitchFamily="2" charset="-78"/>
              </a:rPr>
              <a:t>و یا مجوز دریافت کرده </a:t>
            </a:r>
            <a:r>
              <a:rPr lang="fa-IR" sz="2000" dirty="0" smtClean="0">
                <a:cs typeface="B Zar" panose="00000400000000000000" pitchFamily="2" charset="-78"/>
              </a:rPr>
              <a:t>اید</a:t>
            </a:r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133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399246"/>
            <a:ext cx="10274120" cy="4672288"/>
          </a:xfrm>
        </p:spPr>
        <p:txBody>
          <a:bodyPr>
            <a:normAutofit/>
          </a:bodyPr>
          <a:lstStyle/>
          <a:p>
            <a:pPr marL="0" lvl="1" algn="ctr">
              <a:spcBef>
                <a:spcPts val="1000"/>
              </a:spcBef>
            </a:pPr>
            <a:r>
              <a:rPr lang="fa-IR" sz="3200" dirty="0" smtClean="0">
                <a:cs typeface="B Titr" panose="00000700000000000000" pitchFamily="2" charset="-78"/>
              </a:rPr>
              <a:t>مشخصات </a:t>
            </a:r>
            <a:r>
              <a:rPr lang="fa-IR" sz="3200" dirty="0">
                <a:cs typeface="B Titr" panose="00000700000000000000" pitchFamily="2" charset="-78"/>
              </a:rPr>
              <a:t>عمومي و فني </a:t>
            </a:r>
            <a:r>
              <a:rPr lang="fa-IR" sz="3200" dirty="0" smtClean="0">
                <a:cs typeface="B Titr" panose="00000700000000000000" pitchFamily="2" charset="-78"/>
              </a:rPr>
              <a:t>طرح</a:t>
            </a: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320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399246"/>
            <a:ext cx="10274120" cy="4672288"/>
          </a:xfrm>
        </p:spPr>
        <p:txBody>
          <a:bodyPr>
            <a:normAutofit/>
          </a:bodyPr>
          <a:lstStyle/>
          <a:p>
            <a:r>
              <a:rPr lang="ar-SA" sz="3200" dirty="0" smtClean="0">
                <a:cs typeface="B Titr" panose="00000700000000000000" pitchFamily="2" charset="-78"/>
              </a:rPr>
              <a:t>نتايج </a:t>
            </a:r>
            <a:r>
              <a:rPr lang="ar-SA" sz="3200" dirty="0">
                <a:cs typeface="B Titr" panose="00000700000000000000" pitchFamily="2" charset="-78"/>
              </a:rPr>
              <a:t>حاصل از اجراي </a:t>
            </a:r>
            <a:r>
              <a:rPr lang="ar-SA" sz="3200" dirty="0" smtClean="0">
                <a:cs typeface="B Titr" panose="00000700000000000000" pitchFamily="2" charset="-78"/>
              </a:rPr>
              <a:t>طرح</a:t>
            </a:r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572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399246"/>
            <a:ext cx="10274120" cy="4672288"/>
          </a:xfrm>
        </p:spPr>
        <p:txBody>
          <a:bodyPr>
            <a:normAutofit/>
          </a:bodyPr>
          <a:lstStyle/>
          <a:p>
            <a:pPr marL="0" lvl="1" algn="ctr">
              <a:spcBef>
                <a:spcPts val="1000"/>
              </a:spcBef>
            </a:pPr>
            <a:r>
              <a:rPr lang="fa-IR" sz="3200" dirty="0" smtClean="0">
                <a:cs typeface="B Titr" panose="00000700000000000000" pitchFamily="2" charset="-78"/>
              </a:rPr>
              <a:t>مزیت‌های </a:t>
            </a:r>
            <a:r>
              <a:rPr lang="fa-IR" sz="3200" dirty="0">
                <a:cs typeface="B Titr" panose="00000700000000000000" pitchFamily="2" charset="-78"/>
              </a:rPr>
              <a:t>اصلی طرح </a:t>
            </a:r>
            <a:r>
              <a:rPr lang="fa-IR" sz="3200" dirty="0" smtClean="0">
                <a:cs typeface="B Titr" panose="00000700000000000000" pitchFamily="2" charset="-78"/>
              </a:rPr>
              <a:t>پیشنهادی</a:t>
            </a:r>
            <a:endParaRPr lang="en-US" sz="3200" dirty="0">
              <a:cs typeface="B Titr" panose="00000700000000000000" pitchFamily="2" charset="-78"/>
            </a:endParaRPr>
          </a:p>
          <a:p>
            <a:endParaRPr lang="fa-IR" sz="3200" dirty="0" smtClean="0">
              <a:cs typeface="B Titr" panose="000007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 smtClean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  <a:p>
            <a:pPr algn="just"/>
            <a:endParaRPr lang="fa-IR" sz="2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1477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66</TotalTime>
  <Words>133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 Titr</vt:lpstr>
      <vt:lpstr>B Zar</vt:lpstr>
      <vt:lpstr>Impact</vt:lpstr>
      <vt:lpstr>Main Event</vt:lpstr>
      <vt:lpstr>پروپوزال رفع نیاز فناورانه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پروپزال پیشنهاد رفع نیاز فناورانه رویداد تانا (گلستان)</dc:title>
  <dc:creator>lenovo</dc:creator>
  <cp:lastModifiedBy>lenovo</cp:lastModifiedBy>
  <cp:revision>10</cp:revision>
  <dcterms:created xsi:type="dcterms:W3CDTF">2022-08-28T08:36:49Z</dcterms:created>
  <dcterms:modified xsi:type="dcterms:W3CDTF">2022-11-22T04:26:26Z</dcterms:modified>
</cp:coreProperties>
</file>